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B44710-EC0F-490A-BC57-5A3E0C9F5D93}" v="7" dt="2025-06-16T16:09:40.3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16T16:22:50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DADA6-71D4-3F20-BEED-A18A6FBA1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2B6DE-D5DE-DAA1-76E2-9F80D70E4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28CE5-B640-A1AF-22F1-11D7566C2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D5077-2E8A-86D8-F452-9DF7CC2B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0CA2AE-14E8-043F-1E20-A67E81FFF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01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3E5F1-9EFE-0BE4-1ABD-BE3037275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8A253D-92F7-6262-3073-D5F41E6DE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074FE-A181-0CED-D0B5-20D2FBC4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4731-CA62-B86C-7D6F-F16367CA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7D1AB-36F5-2374-E310-C3A66AD65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5F2838-FB56-E9C9-0758-181256EB7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4A067-2915-D2EB-FE2D-8E4760491B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A8D20-E1B9-DDCD-CD65-16B898C7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6431F-8ECA-2E3E-9EF0-600880CE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9C6F8-148D-63C9-58B5-4F93ADD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5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3D6FC-D170-52C7-464A-E1CCC1085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C5EFC-A025-C97F-F86D-12203B79C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097F-568C-E74F-E84C-81C6A326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2303D-69FB-D87D-C0FB-FD64CDDA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FB414-1813-F321-5ECC-A956153B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5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2F93-945C-78EA-3709-33C4F6CC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51451-45D3-A77D-BC0E-62BA79933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EA5E2-4C94-23B5-629D-F8DBC50A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1C4A6-B71F-94CF-5FE2-FEB85F88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35EEA-C4A3-CC1E-96F5-8DC10F84C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5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D62B9-C378-785B-7014-4090A1BC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AFE1D-B367-5CCA-B480-4D4F54B3BB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1BE6CB-C66F-E4D6-FC59-840F90EF6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1B3DA0-0D0F-4CDC-83E3-0C8D17235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37424F-11CB-1E90-2E04-F66377B6F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C6420-13E8-9F47-8C18-FF319291A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2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725D1-C6F9-9F3C-29DA-DF1DB2BEF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084A6-5A62-EEC6-FA85-3B07740A9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34380-34DA-02A2-1EAB-A98ECC1B0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B71916-C63E-DCA7-1ED5-7E3B5050FF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9C714-67D1-49E5-7D3A-20F4ABA31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28CC3F-5210-9E55-6A21-2C4C503E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288C44-6E67-9B69-B324-B1EF17046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EA1E5-D176-0CF4-773E-2DEB7631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8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5439-E20B-E519-37F2-3285A97ED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D16A5-2921-FCE9-CBC0-297C2877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A9BA1-0DAF-8D9E-2CA5-A9429D12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73127A-FC23-DACB-8675-88070D35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D38529-EDEF-1094-85E6-F34CB6F5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EF4250-E00A-A765-F137-853ACC98A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D7BBD0-8B4D-F7C2-DDD2-E8D5466F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6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FDE87-5E7B-8E7F-D4E7-42738E8BF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07A78-F38C-1871-8F24-5710597E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B5B6E-56BF-D51F-49A2-EE9995B4A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75376-FC3F-16AF-E5AD-E9E9A6B59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BEE504-30BE-C594-5F89-E5E369401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3A12-8531-AEBA-55E1-6E03C276C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17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B62E-4C4A-CA29-F888-7DE3F3D10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4AEEF-7119-1E28-1F82-CBD9EE3B2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B9E3B-3EE8-94A1-39E4-08DC83856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CAF4C-EE25-05D0-0CC1-3DED4B4E0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C0BD26-409D-A41E-7A2D-455B204D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96936-BD12-8D85-CD0A-1E7624BC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2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4E37E-0C01-CE4F-CF7D-696961FEB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7E878-A596-F1AD-E5C8-4EFFE41B09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6861D-2C94-B797-D533-886936078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C814BF-A90A-4CF4-B38A-F1D6304B51FA}" type="datetimeFigureOut">
              <a:rPr lang="en-US" smtClean="0"/>
              <a:t>7/11/2025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7B34-1E2B-EC66-539F-879F23C7B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B8C6B-DD0F-317E-9E8D-B7CE180178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310D47-4FC6-4A78-B079-66C948EE6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9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CD7D131-EC4C-8F2F-2A12-4EF9A3A89495}"/>
              </a:ext>
            </a:extLst>
          </p:cNvPr>
          <p:cNvSpPr txBox="1"/>
          <p:nvPr/>
        </p:nvSpPr>
        <p:spPr>
          <a:xfrm>
            <a:off x="5417412" y="1949672"/>
            <a:ext cx="6581394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5000" b="1" dirty="0">
                <a:solidFill>
                  <a:schemeClr val="bg1"/>
                </a:solidFill>
              </a:rPr>
              <a:t>PI Projection Tool Guide: Managing Research Finances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This guide explains how to access and use the PI Projection Tool for effective financial management of sponsored research projects.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9D0C76-1495-1E0E-926D-AB9D66EEC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417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53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A523A-3662-C17D-7FBA-055BAA6A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777875"/>
          </a:xfrm>
          <a:solidFill>
            <a:schemeClr val="tx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At-a-glance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A2149-7CDD-DB89-C74E-1246F8993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231" y="1977923"/>
            <a:ext cx="10859064" cy="35834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A3499B-F174-F4EF-EBBA-12123F0A8E6C}"/>
              </a:ext>
            </a:extLst>
          </p:cNvPr>
          <p:cNvSpPr txBox="1"/>
          <p:nvPr/>
        </p:nvSpPr>
        <p:spPr>
          <a:xfrm>
            <a:off x="557645" y="2881746"/>
            <a:ext cx="14685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Modify personnel for cost analyses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CE6CA9-B8FC-0933-DD6F-B878B8AD8C9B}"/>
              </a:ext>
            </a:extLst>
          </p:cNvPr>
          <p:cNvSpPr txBox="1"/>
          <p:nvPr/>
        </p:nvSpPr>
        <p:spPr>
          <a:xfrm>
            <a:off x="557645" y="4423872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Review parameters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526AD1-8CB3-9637-042E-BF5B0A98BA18}"/>
              </a:ext>
            </a:extLst>
          </p:cNvPr>
          <p:cNvSpPr txBox="1"/>
          <p:nvPr/>
        </p:nvSpPr>
        <p:spPr>
          <a:xfrm>
            <a:off x="10825128" y="2666303"/>
            <a:ext cx="1468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Change percent effort for different cost scenarios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5EC5F8-D8FE-1C71-6D7B-61C8D60142CC}"/>
              </a:ext>
            </a:extLst>
          </p:cNvPr>
          <p:cNvSpPr txBox="1"/>
          <p:nvPr/>
        </p:nvSpPr>
        <p:spPr>
          <a:xfrm>
            <a:off x="10321345" y="3785570"/>
            <a:ext cx="1319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Summary award data</a:t>
            </a:r>
          </a:p>
        </p:txBody>
      </p:sp>
    </p:spTree>
    <p:extLst>
      <p:ext uri="{BB962C8B-B14F-4D97-AF65-F5344CB8AC3E}">
        <p14:creationId xmlns:p14="http://schemas.microsoft.com/office/powerpoint/2010/main" val="355213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Chevron 3">
            <a:extLst>
              <a:ext uri="{FF2B5EF4-FFF2-40B4-BE49-F238E27FC236}">
                <a16:creationId xmlns:a16="http://schemas.microsoft.com/office/drawing/2014/main" id="{1FC82D15-0456-F2AF-DC78-233171CC18EF}"/>
              </a:ext>
            </a:extLst>
          </p:cNvPr>
          <p:cNvSpPr/>
          <p:nvPr/>
        </p:nvSpPr>
        <p:spPr>
          <a:xfrm rot="5400000">
            <a:off x="67623" y="499491"/>
            <a:ext cx="1866900" cy="10572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03B6EED9-2459-C8D8-45A3-E6C90BDC6AAF}"/>
              </a:ext>
            </a:extLst>
          </p:cNvPr>
          <p:cNvSpPr/>
          <p:nvPr/>
        </p:nvSpPr>
        <p:spPr>
          <a:xfrm rot="5400000">
            <a:off x="94471" y="5395913"/>
            <a:ext cx="1866900" cy="10572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258FD5E7-5D5B-9438-38D9-56E802A7C4FA}"/>
              </a:ext>
            </a:extLst>
          </p:cNvPr>
          <p:cNvSpPr/>
          <p:nvPr/>
        </p:nvSpPr>
        <p:spPr>
          <a:xfrm rot="5400000">
            <a:off x="94470" y="3841430"/>
            <a:ext cx="1866900" cy="10572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4000BD73-8F97-EF1D-BC3D-CA9049D57F36}"/>
              </a:ext>
            </a:extLst>
          </p:cNvPr>
          <p:cNvSpPr/>
          <p:nvPr/>
        </p:nvSpPr>
        <p:spPr>
          <a:xfrm rot="5400000">
            <a:off x="79819" y="2149595"/>
            <a:ext cx="1866900" cy="1057275"/>
          </a:xfrm>
          <a:prstGeom prst="chevr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6EEF13-2273-86C7-8E73-5604B5F18BF9}"/>
              </a:ext>
            </a:extLst>
          </p:cNvPr>
          <p:cNvSpPr txBox="1"/>
          <p:nvPr/>
        </p:nvSpPr>
        <p:spPr>
          <a:xfrm>
            <a:off x="1541906" y="518083"/>
            <a:ext cx="6094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Enter site in browser</a:t>
            </a:r>
          </a:p>
          <a:p>
            <a:r>
              <a:rPr lang="en-US" dirty="0"/>
              <a:t>Type the tool URL in your browser's address bar.</a:t>
            </a:r>
          </a:p>
          <a:p>
            <a:r>
              <a:rPr lang="en-US" dirty="0"/>
              <a:t>We will also provide a link from the OVPR webpage and in the PI newsletter once the dashboard is live.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E1309-6515-1D2D-CC1D-1C3520108102}"/>
              </a:ext>
            </a:extLst>
          </p:cNvPr>
          <p:cNvSpPr txBox="1"/>
          <p:nvPr/>
        </p:nvSpPr>
        <p:spPr>
          <a:xfrm>
            <a:off x="1541906" y="2246669"/>
            <a:ext cx="5306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Landing Page</a:t>
            </a:r>
          </a:p>
          <a:p>
            <a:r>
              <a:rPr lang="en-US" dirty="0"/>
              <a:t>You'll be redirected to the dashboard home screen automatically.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26610C-BD76-8428-6735-53030D0FC3A3}"/>
              </a:ext>
            </a:extLst>
          </p:cNvPr>
          <p:cNvSpPr txBox="1"/>
          <p:nvPr/>
        </p:nvSpPr>
        <p:spPr>
          <a:xfrm>
            <a:off x="1541906" y="3896773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Enter search parameters</a:t>
            </a:r>
          </a:p>
          <a:p>
            <a:r>
              <a:rPr lang="en-US" dirty="0"/>
              <a:t>Drill down into specific award data by individual, percent effort, etc.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35A361-CF36-A5AD-E3AE-22DACA917F42}"/>
              </a:ext>
            </a:extLst>
          </p:cNvPr>
          <p:cNvSpPr txBox="1"/>
          <p:nvPr/>
        </p:nvSpPr>
        <p:spPr>
          <a:xfrm>
            <a:off x="1541906" y="5492986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Export as needed</a:t>
            </a:r>
          </a:p>
          <a:p>
            <a:r>
              <a:rPr lang="en-US" dirty="0"/>
              <a:t>Download data for further analysis and integration.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C52FAB-85D0-E8A7-971B-A7A8415BB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328" y="746189"/>
            <a:ext cx="563880" cy="5638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F4F954-BF6E-9B0E-8BCD-3BF7B165F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07" y="2396292"/>
            <a:ext cx="743131" cy="5943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156D40-BB20-B8D4-FAE4-B07C71C74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65" y="4066871"/>
            <a:ext cx="544806" cy="60639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C27BD37-80A7-0423-6896-B445C12F2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28" y="5666021"/>
            <a:ext cx="792279" cy="7040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D879D51-EAE8-016F-28B2-53C7943DA3BB}"/>
                  </a:ext>
                </a:extLst>
              </p14:cNvPr>
              <p14:cNvContentPartPr/>
              <p14:nvPr/>
            </p14:nvContentPartPr>
            <p14:xfrm>
              <a:off x="1288944" y="1106136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D879D51-EAE8-016F-28B2-53C7943DA3B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80304" y="10971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B68DC7E0-97A5-7256-FD8A-5C27442A97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3241" y="999058"/>
            <a:ext cx="3292125" cy="3962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4ADCC3-B660-840A-7DF0-9E17F74D0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53446" y="1986637"/>
            <a:ext cx="5503244" cy="8486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EF175A-1EDD-CE54-F9B3-0BDF741043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0539" y="3032508"/>
            <a:ext cx="2880596" cy="19029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6F6B79-853D-93D1-2474-A890FAA63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69188" y="5176886"/>
            <a:ext cx="2176178" cy="14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1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B1FDF-127F-DB4B-86C6-86C4BAFEF494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7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Understanding Projections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99E8D85-0E00-FB72-CE8F-6F1FACB2F847}"/>
              </a:ext>
            </a:extLst>
          </p:cNvPr>
          <p:cNvSpPr/>
          <p:nvPr/>
        </p:nvSpPr>
        <p:spPr>
          <a:xfrm>
            <a:off x="753226" y="1466180"/>
            <a:ext cx="5029200" cy="512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What It Shows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The tool projects salary for personnel paid on sponsored projects. It pulls data directly from salary and LD lines in Ignite.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This helps identify when individuals need to commit more effort to satisfy sponsor requirements or be reassigned to avoid over-expenses.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i="1" dirty="0">
                <a:solidFill>
                  <a:schemeClr val="tx1"/>
                </a:solidFill>
              </a:rPr>
              <a:t>Please note</a:t>
            </a:r>
            <a:r>
              <a:rPr lang="en-US" dirty="0">
                <a:solidFill>
                  <a:schemeClr val="tx1"/>
                </a:solidFill>
              </a:rPr>
              <a:t>: All personnel updates MUST be made in the LD module by the Department.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60DD6-8D18-AD36-C58F-3197FCF157F3}"/>
              </a:ext>
            </a:extLst>
          </p:cNvPr>
          <p:cNvSpPr/>
          <p:nvPr/>
        </p:nvSpPr>
        <p:spPr>
          <a:xfrm>
            <a:off x="6409576" y="1466180"/>
            <a:ext cx="5029200" cy="5120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</a:rPr>
              <a:t>Data Integration</a:t>
            </a: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Once exported, you can easily incorporate data from other reports, such as Budget to Actuals. This includes fringe calculations for more robust projections. 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tx1"/>
                </a:solidFill>
              </a:rPr>
              <a:t>Comparing and contrasting these data elements will give the most comprehensive and accurate picture of sponsored projects spending. This prevents underspending, overruns, the need for No-Cost extensions and the need for cost transfers. </a:t>
            </a:r>
          </a:p>
        </p:txBody>
      </p:sp>
    </p:spTree>
    <p:extLst>
      <p:ext uri="{BB962C8B-B14F-4D97-AF65-F5344CB8AC3E}">
        <p14:creationId xmlns:p14="http://schemas.microsoft.com/office/powerpoint/2010/main" val="3799851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17181-2A3C-9E02-0A7E-FD3789D28772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7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Effort vs. Salary: Important Distinctions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10E29-320C-0D82-C376-FC0D8E0BE57F}"/>
              </a:ext>
            </a:extLst>
          </p:cNvPr>
          <p:cNvSpPr txBox="1"/>
          <p:nvPr/>
        </p:nvSpPr>
        <p:spPr>
          <a:xfrm>
            <a:off x="368046" y="1192490"/>
            <a:ext cx="11656314" cy="1682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800"/>
              </a:spcBef>
              <a:spcAft>
                <a:spcPts val="400"/>
              </a:spcAft>
              <a:buNone/>
            </a:pPr>
            <a:r>
              <a:rPr lang="en-US" sz="2800" b="1" kern="100" dirty="0">
                <a:solidFill>
                  <a:srgbClr val="0F4761"/>
                </a:solidFill>
                <a:effectLst/>
                <a:latin typeface="Aptos Display" panose="020B0004020202020204" pitchFamily="34" charset="0"/>
                <a:ea typeface="Yu Gothic Light" panose="020B0300000000000000" pitchFamily="34" charset="-128"/>
                <a:cs typeface="Times New Roman" panose="02020603050405020304" pitchFamily="18" charset="0"/>
              </a:rPr>
              <a:t>Is this the same as an effort report?</a:t>
            </a:r>
          </a:p>
          <a:p>
            <a:pPr marL="0" marR="0"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No, effort represents the percentage of work an individual commits over a defined period of time; this report represents the salary that is expensed to a project or projects. Effort Certification (ECC) is actionable in CARA.</a:t>
            </a:r>
          </a:p>
          <a:p>
            <a:pPr marL="0" marR="0">
              <a:buNone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Effort = work.</a:t>
            </a:r>
          </a:p>
          <a:p>
            <a:pPr marL="0" marR="0"/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Salary = pay.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B10B0-906D-B20F-A402-50B5FC468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263" y="3120940"/>
            <a:ext cx="8255424" cy="33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0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9292-002E-56CC-B22E-46DF7F5F115A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7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Creating Projection Scenarios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9F384B-987C-11DB-4248-EE535F47D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4" y="1241940"/>
            <a:ext cx="5100293" cy="52509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B2A80E-275A-0E72-8C84-8385EFB2F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275" y="3362581"/>
            <a:ext cx="3429176" cy="14161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F972D0-2716-3A87-273B-F2FB8802E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243" y="1544353"/>
            <a:ext cx="3060764" cy="141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BCD95F-A8AF-D58F-B924-4D2820196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968" y="5313647"/>
            <a:ext cx="6839038" cy="95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3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34734-524E-C329-C41B-DFE8B55E513A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7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Recommended Reviewing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A8FDB-3A47-D5D1-356E-896859E88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141" y="1200446"/>
            <a:ext cx="8115716" cy="16644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16182F-FBF0-B3B0-DAF6-6A46F1B0F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141" y="2336568"/>
            <a:ext cx="8115717" cy="452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2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F59C-E5ED-F72E-98DB-5F74809318D9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7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Data export &amp; Integration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407F31-D489-A267-5C04-CA94BBC05D32}"/>
              </a:ext>
            </a:extLst>
          </p:cNvPr>
          <p:cNvSpPr/>
          <p:nvPr/>
        </p:nvSpPr>
        <p:spPr>
          <a:xfrm>
            <a:off x="105156" y="1482725"/>
            <a:ext cx="1714500" cy="50101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/>
              <a:t>Export to Excel</a:t>
            </a:r>
          </a:p>
          <a:p>
            <a:r>
              <a:rPr lang="en-US" dirty="0"/>
              <a:t>Download data for custom cost analysis and budget modeling in more familiar spreadsheet format.</a:t>
            </a:r>
          </a:p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640C95-E64C-D791-793A-0DFF45C0B1A2}"/>
              </a:ext>
            </a:extLst>
          </p:cNvPr>
          <p:cNvSpPr/>
          <p:nvPr/>
        </p:nvSpPr>
        <p:spPr>
          <a:xfrm>
            <a:off x="1976628" y="1482725"/>
            <a:ext cx="1714500" cy="50101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/>
              <a:t>Compare Reports</a:t>
            </a:r>
          </a:p>
          <a:p>
            <a:r>
              <a:rPr lang="en-US" dirty="0"/>
              <a:t>Export Budget to Actuals to analyze salary, wages, and fringe benefits together. You will also be able to include other budget categories.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5F2C6B-B126-84E1-19D8-608D6950C930}"/>
              </a:ext>
            </a:extLst>
          </p:cNvPr>
          <p:cNvSpPr/>
          <p:nvPr/>
        </p:nvSpPr>
        <p:spPr>
          <a:xfrm>
            <a:off x="3848100" y="1482725"/>
            <a:ext cx="1714500" cy="50101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/>
              <a:t>Integrate Data</a:t>
            </a:r>
          </a:p>
          <a:p>
            <a:r>
              <a:rPr lang="en-US" dirty="0"/>
              <a:t>Combine with other financial reports for comprehensive financial oversight.</a:t>
            </a:r>
          </a:p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61390-08B0-2887-4E08-4C0C7DAC0B06}"/>
              </a:ext>
            </a:extLst>
          </p:cNvPr>
          <p:cNvSpPr/>
          <p:nvPr/>
        </p:nvSpPr>
        <p:spPr>
          <a:xfrm>
            <a:off x="5719572" y="1482725"/>
            <a:ext cx="1714500" cy="50101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b="1" dirty="0"/>
              <a:t>Summary Data</a:t>
            </a:r>
          </a:p>
          <a:p>
            <a:r>
              <a:rPr lang="en-US" dirty="0"/>
              <a:t>Access condensed views for quick reference and high-level decision making.</a:t>
            </a:r>
          </a:p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16743-046D-0DED-BE68-8785A6B3E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44" y="1143000"/>
            <a:ext cx="437235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88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016E0-CFBC-24F5-9229-9F0ECA45F721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192000" cy="777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Benefits of Regular Review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2C40F-55CC-2A01-4110-269BD5088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684" y="2130332"/>
            <a:ext cx="8407832" cy="36260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9BCCD3-FC6C-1FB0-CBF5-36D8199244C1}"/>
              </a:ext>
            </a:extLst>
          </p:cNvPr>
          <p:cNvSpPr/>
          <p:nvPr/>
        </p:nvSpPr>
        <p:spPr>
          <a:xfrm>
            <a:off x="64008" y="2130332"/>
            <a:ext cx="3409950" cy="36260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Other data and systems used:</a:t>
            </a:r>
          </a:p>
          <a:p>
            <a:r>
              <a:rPr lang="en-US" dirty="0"/>
              <a:t>Ignite: Budget to Actuals</a:t>
            </a:r>
          </a:p>
          <a:p>
            <a:endParaRPr lang="en-US" dirty="0"/>
          </a:p>
          <a:p>
            <a:r>
              <a:rPr lang="en-US" dirty="0"/>
              <a:t>Ignite: Labor Distribution Module</a:t>
            </a:r>
          </a:p>
          <a:p>
            <a:endParaRPr lang="en-US" dirty="0"/>
          </a:p>
          <a:p>
            <a:r>
              <a:rPr lang="en-US" dirty="0"/>
              <a:t>CARA: Award terms and conditions and effort compliance</a:t>
            </a:r>
          </a:p>
          <a:p>
            <a:endParaRPr lang="en-US" dirty="0"/>
          </a:p>
          <a:p>
            <a:r>
              <a:rPr lang="en-US" dirty="0"/>
              <a:t>ECC: Effort Certification</a:t>
            </a:r>
          </a:p>
        </p:txBody>
      </p:sp>
    </p:spTree>
    <p:extLst>
      <p:ext uri="{BB962C8B-B14F-4D97-AF65-F5344CB8AC3E}">
        <p14:creationId xmlns:p14="http://schemas.microsoft.com/office/powerpoint/2010/main" val="422819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434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PowerPoint Presentation</vt:lpstr>
      <vt:lpstr>At-a-glance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Golden, Sara</dc:creator>
  <cp:lastModifiedBy>Faulk, James</cp:lastModifiedBy>
  <cp:revision>2</cp:revision>
  <dcterms:created xsi:type="dcterms:W3CDTF">2025-06-16T15:35:07Z</dcterms:created>
  <dcterms:modified xsi:type="dcterms:W3CDTF">2025-07-11T15:25:01Z</dcterms:modified>
</cp:coreProperties>
</file>