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9" r:id="rId3"/>
    <p:sldId id="260" r:id="rId4"/>
    <p:sldId id="270" r:id="rId5"/>
    <p:sldId id="269" r:id="rId6"/>
    <p:sldId id="271" r:id="rId7"/>
    <p:sldId id="282" r:id="rId8"/>
    <p:sldId id="283" r:id="rId9"/>
    <p:sldId id="284" r:id="rId10"/>
    <p:sldId id="278" r:id="rId11"/>
    <p:sldId id="277" r:id="rId12"/>
    <p:sldId id="276" r:id="rId13"/>
    <p:sldId id="275" r:id="rId14"/>
    <p:sldId id="273" r:id="rId15"/>
    <p:sldId id="274" r:id="rId16"/>
    <p:sldId id="288" r:id="rId17"/>
    <p:sldId id="287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186" autoAdjust="0"/>
  </p:normalViewPr>
  <p:slideViewPr>
    <p:cSldViewPr snapToGrid="0" snapToObjects="1"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26412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lnSpc>
                <a:spcPct val="85000"/>
              </a:lnSpc>
              <a:defRPr sz="72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3120" y="3504159"/>
            <a:ext cx="4995718" cy="1108481"/>
          </a:xfrm>
          <a:prstGeom prst="rect">
            <a:avLst/>
          </a:prstGeom>
        </p:spPr>
        <p:txBody>
          <a:bodyPr lIns="91440" rIns="91440" anchor="t">
            <a:normAutofit/>
          </a:bodyPr>
          <a:lstStyle>
            <a:lvl1pPr marL="0" indent="0" algn="r">
              <a:buNone/>
              <a:defRPr sz="2400" cap="all" spc="20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" y="286604"/>
            <a:ext cx="8539480" cy="116288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1" y="1537547"/>
            <a:ext cx="8539478" cy="43315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7067" y="149013"/>
            <a:ext cx="8067040" cy="2187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" y="1530773"/>
            <a:ext cx="4201160" cy="4338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30774"/>
            <a:ext cx="4197096" cy="43383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5120" y="286604"/>
            <a:ext cx="8539480" cy="116288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1536192"/>
            <a:ext cx="42011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5120" y="2272474"/>
            <a:ext cx="4201160" cy="35966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536192"/>
            <a:ext cx="4187952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272474"/>
            <a:ext cx="4187952" cy="35966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5120" y="286604"/>
            <a:ext cx="8539480" cy="11628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3" y="286604"/>
            <a:ext cx="8037577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85" y="1845734"/>
            <a:ext cx="8037576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6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tacey_L_Smith@baylor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ntforward.com/inde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ZXCF1W_iZ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ZXCF1W_iZU?feature=oembed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ntforward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X_wMxPzEI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X_wMxPzEIE?feature=oembed" TargetMode="Externa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91bURC5ac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91bURC5ac0?feature=oembed" TargetMode="Externa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BzJh0hFy5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BzJh0hFy5U?feature=oembed" TargetMode="Externa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Blz2n8gPm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Blz2n8gPmU" TargetMode="Externa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Ik20kpxZ0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Ik20kpxZ0c?feature=oembed" TargetMode="Externa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ylor.edu/research/resources/index.php?id=96384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ivot.proquest.com/funding_ma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ivot.proquest.com/regist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ETohWNHQA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ETohWNHQAs?feature=oembed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zNvkc8nJV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zNvkc8nJVw?feature=oembed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58ghnkxw-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58ghnkxw-Y?feature=oembed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58ghnkxw-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58ghnkxw-Y?feature=oembed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Using Pivot and GrantForward to Find Research Funding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3724" y="2949918"/>
            <a:ext cx="4995718" cy="1108481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Stacey L. Smith, PH.D.</a:t>
            </a:r>
          </a:p>
          <a:p>
            <a:r>
              <a:rPr lang="en-US" dirty="0"/>
              <a:t>Director of Research Development, OVPR</a:t>
            </a:r>
          </a:p>
          <a:p>
            <a:r>
              <a:rPr lang="en-US" dirty="0">
                <a:hlinkClick r:id="rId2"/>
              </a:rPr>
              <a:t>Stacey_L_Smith@baylor.edu</a:t>
            </a:r>
            <a:endParaRPr lang="en-US" dirty="0"/>
          </a:p>
          <a:p>
            <a:r>
              <a:rPr lang="en-US" dirty="0"/>
              <a:t>254-710-3252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B4667-D99B-44F9-86C5-0B74C00E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GRANTFORWARD.COM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2463C-F9FC-455A-8A43-D8E3FFDCA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1" y="1157985"/>
            <a:ext cx="8539478" cy="4331547"/>
          </a:xfrm>
        </p:spPr>
        <p:txBody>
          <a:bodyPr/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University Development and the Baylor Libraries have purchased a subscription for Baylor faculty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Login will be found on the library homepage, Development webpage, and the Office for Research Development’s external funding searches webpage</a:t>
            </a:r>
          </a:p>
          <a:p>
            <a:endParaRPr lang="en-US" sz="800" dirty="0"/>
          </a:p>
          <a:p>
            <a:pPr marL="233363" indent="-90488"/>
            <a:r>
              <a:rPr lang="en-US" dirty="0">
                <a:hlinkClick r:id="rId2"/>
              </a:rPr>
              <a:t>https://www.grantforward.com/index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4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6B5F-F8DF-454D-A1F6-F1E536E9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GRANTFORWARD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420530-8710-4A94-B9AC-644975A122CB}"/>
              </a:ext>
            </a:extLst>
          </p:cNvPr>
          <p:cNvSpPr/>
          <p:nvPr/>
        </p:nvSpPr>
        <p:spPr>
          <a:xfrm>
            <a:off x="2286000" y="48792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Click on the black box above or view video here: </a:t>
            </a:r>
            <a:r>
              <a:rPr lang="en-US" dirty="0">
                <a:hlinkClick r:id="rId3"/>
              </a:rPr>
              <a:t>https://youtu.be/GZXCF1W_iZU</a:t>
            </a:r>
            <a:r>
              <a:rPr lang="en-US" dirty="0"/>
              <a:t> </a:t>
            </a:r>
          </a:p>
        </p:txBody>
      </p:sp>
      <p:pic>
        <p:nvPicPr>
          <p:cNvPr id="7" name="Online Media 6" title="Welcome to GrantForward">
            <a:hlinkClick r:id="" action="ppaction://media"/>
            <a:extLst>
              <a:ext uri="{FF2B5EF4-FFF2-40B4-BE49-F238E27FC236}">
                <a16:creationId xmlns:a16="http://schemas.microsoft.com/office/drawing/2014/main" id="{DB43E2BF-4FFC-B49C-361E-0F23FF16684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8094" y="1004888"/>
            <a:ext cx="6627812" cy="37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9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07E35-1CBC-41FA-AE08-38B11690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CREATING AN ACCOUNT FOR GRANTFORWARD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34F56-61EF-4AEC-8D7F-7F2311A46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11" y="1615185"/>
            <a:ext cx="8539478" cy="4331547"/>
          </a:xfrm>
        </p:spPr>
        <p:txBody>
          <a:bodyPr/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Go to homepage </a:t>
            </a:r>
            <a:r>
              <a:rPr lang="en-US" dirty="0">
                <a:hlinkClick r:id="rId2"/>
              </a:rPr>
              <a:t>https://www.grantforward.com</a:t>
            </a:r>
            <a:r>
              <a:rPr lang="en-US" dirty="0"/>
              <a:t>.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Click  “sign up” at top right-hand corner.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Pick  “Institutional Account.”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Put in your Baylor email, first and last name.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Create a password.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Choose Baylor from drop down file.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Click “Create my Account.”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Go to your Baylor email and follow the confirmation link.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1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174D-595A-45DA-A863-B1324DE3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GRANTFORWARD: CREATING PROFILE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7D0378-ADB1-40A3-AF54-2298D03625C4}"/>
              </a:ext>
            </a:extLst>
          </p:cNvPr>
          <p:cNvSpPr/>
          <p:nvPr/>
        </p:nvSpPr>
        <p:spPr>
          <a:xfrm>
            <a:off x="2308860" y="480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Click on the black box above or view video here: </a:t>
            </a:r>
            <a:r>
              <a:rPr lang="en-US" dirty="0">
                <a:hlinkClick r:id="rId3"/>
              </a:rPr>
              <a:t>https://youtu.be/-X_wMxPzEIE</a:t>
            </a:r>
            <a:r>
              <a:rPr lang="en-US" dirty="0"/>
              <a:t> 	</a:t>
            </a:r>
          </a:p>
        </p:txBody>
      </p:sp>
      <p:pic>
        <p:nvPicPr>
          <p:cNvPr id="7" name="Online Media 6" title="GrantForward QuickTip for Researchers: Creating Your Profile">
            <a:hlinkClick r:id="" action="ppaction://media"/>
            <a:extLst>
              <a:ext uri="{FF2B5EF4-FFF2-40B4-BE49-F238E27FC236}">
                <a16:creationId xmlns:a16="http://schemas.microsoft.com/office/drawing/2014/main" id="{ACB11A4C-8DFB-3911-81C7-8175EEBCF9C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63537" y="961345"/>
            <a:ext cx="6616926" cy="373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9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E676-3A69-4644-92B3-FA4E2A29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GRANTFORWARD </a:t>
            </a:r>
            <a:br>
              <a:rPr lang="en-US" dirty="0"/>
            </a:br>
            <a:r>
              <a:rPr lang="en-US" dirty="0"/>
              <a:t>KEYWORD SEARCHING FOR GRANTS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984511-9BAE-4A8C-9A05-FFD2117A27A5}"/>
              </a:ext>
            </a:extLst>
          </p:cNvPr>
          <p:cNvSpPr/>
          <p:nvPr/>
        </p:nvSpPr>
        <p:spPr>
          <a:xfrm>
            <a:off x="2308860" y="4879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Click on the black box above or view video here: </a:t>
            </a:r>
            <a:r>
              <a:rPr lang="en-US" u="sng" dirty="0">
                <a:hlinkClick r:id="rId3"/>
              </a:rPr>
              <a:t>https://youtu.be/I91bURC5ac0</a:t>
            </a:r>
            <a:r>
              <a:rPr lang="en-US" u="sng" dirty="0"/>
              <a:t> </a:t>
            </a:r>
            <a:endParaRPr lang="en-US" dirty="0"/>
          </a:p>
        </p:txBody>
      </p:sp>
      <p:pic>
        <p:nvPicPr>
          <p:cNvPr id="7" name="Online Media 6" title="GrantForward QuickTip for Researchers: Trying a Keyword Search">
            <a:hlinkClick r:id="" action="ppaction://media"/>
            <a:extLst>
              <a:ext uri="{FF2B5EF4-FFF2-40B4-BE49-F238E27FC236}">
                <a16:creationId xmlns:a16="http://schemas.microsoft.com/office/drawing/2014/main" id="{3B274CDE-A56D-A564-A3DE-9C2BA97379C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6584" y="1449493"/>
            <a:ext cx="5930832" cy="335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63BC6-3264-4D7A-AC06-4F263EB6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GRANTFORWARD: SAVING 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6B30C2-A4A5-4818-BEF0-43D96E0A13F1}"/>
              </a:ext>
            </a:extLst>
          </p:cNvPr>
          <p:cNvSpPr/>
          <p:nvPr/>
        </p:nvSpPr>
        <p:spPr>
          <a:xfrm>
            <a:off x="2221345" y="4800600"/>
            <a:ext cx="5053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on the black box above or view video here: </a:t>
            </a:r>
            <a:r>
              <a:rPr lang="en-US" dirty="0">
                <a:hlinkClick r:id="rId3"/>
              </a:rPr>
              <a:t>https://youtu.be/tBzJh0hFy5U</a:t>
            </a:r>
            <a:r>
              <a:rPr lang="en-US" dirty="0"/>
              <a:t> 	</a:t>
            </a:r>
          </a:p>
        </p:txBody>
      </p:sp>
      <p:pic>
        <p:nvPicPr>
          <p:cNvPr id="7" name="Online Media 6" title="GrantForward QuickTip for Researchers: Saving Your Search">
            <a:hlinkClick r:id="" action="ppaction://media"/>
            <a:extLst>
              <a:ext uri="{FF2B5EF4-FFF2-40B4-BE49-F238E27FC236}">
                <a16:creationId xmlns:a16="http://schemas.microsoft.com/office/drawing/2014/main" id="{BED35EB0-0590-F5C2-D43B-BCADE693EA3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5639" y="933362"/>
            <a:ext cx="6758441" cy="381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8A6E-8A8E-4D74-AECA-45F53579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GRANTFORWARD TAILORING YOUR GRANT RECOMMENDATIONS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08379B-648E-47BB-850D-87B32B84B614}"/>
              </a:ext>
            </a:extLst>
          </p:cNvPr>
          <p:cNvSpPr/>
          <p:nvPr/>
        </p:nvSpPr>
        <p:spPr>
          <a:xfrm>
            <a:off x="2053764" y="4821490"/>
            <a:ext cx="5826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on the black box above or view video here: </a:t>
            </a:r>
            <a:r>
              <a:rPr lang="en-US" dirty="0">
                <a:hlinkClick r:id="rId3"/>
              </a:rPr>
              <a:t>https://www.youtube.com/watch?v=ZBlz2n8gPmU</a:t>
            </a:r>
            <a:endParaRPr lang="en-US" dirty="0"/>
          </a:p>
        </p:txBody>
      </p:sp>
      <p:pic>
        <p:nvPicPr>
          <p:cNvPr id="5" name="ZBlz2n8gPm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21529" y="1449493"/>
            <a:ext cx="5950871" cy="33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71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5D7D-D2A9-4C67-A4AF-FB16E794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GRANTFORWARD: SEARCHING WITH ADVANCED FILTERS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2BFDFB-666C-45F6-B820-6B1E8C7DCD6C}"/>
              </a:ext>
            </a:extLst>
          </p:cNvPr>
          <p:cNvSpPr/>
          <p:nvPr/>
        </p:nvSpPr>
        <p:spPr>
          <a:xfrm>
            <a:off x="0" y="506814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on the black box above or view video here: </a:t>
            </a:r>
            <a:r>
              <a:rPr lang="en-US" sz="1400" dirty="0">
                <a:hlinkClick r:id="rId3"/>
              </a:rPr>
              <a:t>https://youtu.be/DIk20kpxZ0c</a:t>
            </a:r>
            <a:r>
              <a:rPr lang="en-US" sz="1400" dirty="0"/>
              <a:t> </a:t>
            </a:r>
          </a:p>
        </p:txBody>
      </p:sp>
      <p:pic>
        <p:nvPicPr>
          <p:cNvPr id="7" name="Online Media 6" title="GrantForward QuickTip for Researchers: Searching With Advanced Search Filters">
            <a:hlinkClick r:id="" action="ppaction://media"/>
            <a:extLst>
              <a:ext uri="{FF2B5EF4-FFF2-40B4-BE49-F238E27FC236}">
                <a16:creationId xmlns:a16="http://schemas.microsoft.com/office/drawing/2014/main" id="{295EC2D3-1695-64C8-87AB-0F48FE039BE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6065" y="1441697"/>
            <a:ext cx="6431869" cy="363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1A91-1060-4E2C-9125-1A64856F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Development:</a:t>
            </a:r>
            <a:br>
              <a:rPr lang="en-US" dirty="0"/>
            </a:br>
            <a:r>
              <a:rPr lang="en-US" dirty="0"/>
              <a:t>Grant Writing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687DA-2BE2-4BF8-8F55-C862D8308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2" y="1691759"/>
            <a:ext cx="8539478" cy="3248660"/>
          </a:xfrm>
        </p:spPr>
        <p:txBody>
          <a:bodyPr/>
          <a:lstStyle/>
          <a:p>
            <a:pPr marL="0" indent="0">
              <a:buNone/>
            </a:pPr>
            <a:r>
              <a:rPr lang="en-US" sz="1500" b="1" u="sng" dirty="0"/>
              <a:t>Our office provides the following services: </a:t>
            </a:r>
          </a:p>
          <a:p>
            <a:r>
              <a:rPr lang="en-US" sz="1500" dirty="0"/>
              <a:t>Access to </a:t>
            </a:r>
            <a:r>
              <a:rPr lang="en-US" sz="1500" b="1" dirty="0">
                <a:solidFill>
                  <a:srgbClr val="002060"/>
                </a:solidFill>
              </a:rPr>
              <a:t>internal and external resources </a:t>
            </a:r>
            <a:r>
              <a:rPr lang="en-US" sz="1500" dirty="0"/>
              <a:t>for proposal development.</a:t>
            </a:r>
          </a:p>
          <a:p>
            <a:r>
              <a:rPr lang="en-US" sz="1500" dirty="0">
                <a:hlinkClick r:id="rId2"/>
              </a:rPr>
              <a:t>https://www.baylor.edu/research/resources/index.php?id=963848</a:t>
            </a:r>
            <a:r>
              <a:rPr lang="en-US" sz="1500" dirty="0"/>
              <a:t> </a:t>
            </a:r>
          </a:p>
          <a:p>
            <a:pPr marL="0" indent="0">
              <a:buNone/>
            </a:pPr>
            <a:r>
              <a:rPr lang="en-US" sz="1500" dirty="0"/>
              <a:t>Examples:</a:t>
            </a:r>
          </a:p>
          <a:p>
            <a:pPr marL="407194" lvl="1" indent="-257175">
              <a:buFont typeface="Arial" panose="020B0604020202020204" pitchFamily="34" charset="0"/>
              <a:buChar char="•"/>
            </a:pPr>
            <a:r>
              <a:rPr lang="en-US" sz="1500" dirty="0"/>
              <a:t>Grant Toolkits</a:t>
            </a:r>
          </a:p>
          <a:p>
            <a:pPr marL="407194" lvl="1" indent="-257175">
              <a:buFont typeface="Arial" panose="020B0604020202020204" pitchFamily="34" charset="0"/>
              <a:buChar char="•"/>
            </a:pPr>
            <a:r>
              <a:rPr lang="en-US" sz="1500" dirty="0"/>
              <a:t>Grant Planners</a:t>
            </a:r>
          </a:p>
          <a:p>
            <a:pPr marL="407194" lvl="1" indent="-257175">
              <a:buFont typeface="Arial" panose="020B0604020202020204" pitchFamily="34" charset="0"/>
              <a:buChar char="•"/>
            </a:pPr>
            <a:r>
              <a:rPr lang="en-US" sz="1500" dirty="0"/>
              <a:t>Guides for Grant Writing</a:t>
            </a:r>
          </a:p>
          <a:p>
            <a:pPr marL="407194" lvl="1" indent="-257175">
              <a:buFont typeface="Arial" panose="020B0604020202020204" pitchFamily="34" charset="0"/>
              <a:buChar char="•"/>
            </a:pPr>
            <a:r>
              <a:rPr lang="en-US" sz="1500" dirty="0"/>
              <a:t>Grant Workshops</a:t>
            </a:r>
          </a:p>
          <a:p>
            <a:pPr marL="407194" lvl="1" indent="-257175">
              <a:buFont typeface="Arial" panose="020B0604020202020204" pitchFamily="34" charset="0"/>
              <a:buChar char="•"/>
            </a:pPr>
            <a:r>
              <a:rPr lang="en-US" sz="1500" dirty="0"/>
              <a:t>Resources and Templates by Funding Agent (e.g., NSF, NIH, IES, HRSA, EPA)</a:t>
            </a:r>
          </a:p>
          <a:p>
            <a:pPr marL="407194" lvl="1" indent="-257175">
              <a:buFont typeface="Arial" panose="020B0604020202020204" pitchFamily="34" charset="0"/>
              <a:buChar char="•"/>
            </a:pPr>
            <a:r>
              <a:rPr lang="en-US" sz="1500" dirty="0"/>
              <a:t>Successfully-Funded Grant Examples</a:t>
            </a:r>
          </a:p>
          <a:p>
            <a:pPr marL="407194" lvl="1" indent="-257175">
              <a:buFont typeface="Arial" panose="020B0604020202020204" pitchFamily="34" charset="0"/>
              <a:buChar char="•"/>
            </a:pPr>
            <a:r>
              <a:rPr lang="en-US" sz="1500" dirty="0"/>
              <a:t>Templates for Letters of Support/Collaboration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3861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83D2-868B-4E4D-9457-D4211BF8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56BCE-DF08-4E0C-8B3E-D58F2089B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58" y="1157984"/>
            <a:ext cx="8539478" cy="43315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By the end of the workshop, attendees will be able to:</a:t>
            </a:r>
          </a:p>
          <a:p>
            <a:r>
              <a:rPr lang="en-US" sz="1600" b="1" dirty="0"/>
              <a:t>Pivot-RP Database: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Register for Pivot-RP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Navigate and manage the Pivot home page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Search Pivot funding via Quick Search and Advanced Search; make a Pivot Funding Opportunity active; track an opportunity; share it with others; save a search strategy; tag active and tracked records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Claim and search profiles on Pivot</a:t>
            </a:r>
          </a:p>
          <a:p>
            <a:r>
              <a:rPr lang="en-US" sz="1600" b="1" dirty="0"/>
              <a:t>GrantForward Database: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Register for GrantForward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Navigate and manage the GrantForward home page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Search GrantForward funding via Quick Search and Advanced Search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Save searches and create alerts on GrantForward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Claim and search profiles on GrantForward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5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C663-47A4-4B0F-A4B9-549B0C3E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ABOUT PIVOT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62CD-FE0D-4F9E-A3C1-067FB18A0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157985"/>
            <a:ext cx="8539478" cy="4331547"/>
          </a:xfrm>
        </p:spPr>
        <p:txBody>
          <a:bodyPr/>
          <a:lstStyle/>
          <a:p>
            <a:pPr marL="233363" indent="-23336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PIVOT</a:t>
            </a:r>
            <a:r>
              <a:rPr lang="en-US" dirty="0"/>
              <a:t> (formerly COS) maintains a database of grants, fellowships, and other funding information from public and private, domestic and international sources—for science, social sciences, humanities, and community outreach funding.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900" dirty="0"/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Find funding opportunities and further your research using Baylor’s institutional subscription to Pivot. If you are already a COS user, log in to </a:t>
            </a:r>
            <a:r>
              <a:rPr lang="en-US" dirty="0">
                <a:hlinkClick r:id="rId2"/>
              </a:rPr>
              <a:t>https://pivot.proquest.com/funding_main</a:t>
            </a:r>
            <a:r>
              <a:rPr lang="en-US" dirty="0"/>
              <a:t>  to claim your profile. If you're a new user, create your profile to set up your personalized funding searches</a:t>
            </a:r>
          </a:p>
        </p:txBody>
      </p:sp>
    </p:spTree>
    <p:extLst>
      <p:ext uri="{BB962C8B-B14F-4D97-AF65-F5344CB8AC3E}">
        <p14:creationId xmlns:p14="http://schemas.microsoft.com/office/powerpoint/2010/main" val="97485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1605-A476-429D-8042-38F6E684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ABOUT PIVOT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3CEBB-59BF-4950-8C10-595796FF6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175237"/>
            <a:ext cx="8539478" cy="4331547"/>
          </a:xfrm>
        </p:spPr>
        <p:txBody>
          <a:bodyPr/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Pivot gives researchers the ability to identify and connect with funding opportunities and with other researchers—locally and globally. It combines the most comprehensive, editorially maintained database of </a:t>
            </a:r>
            <a:r>
              <a:rPr lang="en-US" b="1" dirty="0"/>
              <a:t>funding opportunities worth an estimated $33 billion</a:t>
            </a:r>
            <a:r>
              <a:rPr lang="en-US" dirty="0"/>
              <a:t> with a unique database of </a:t>
            </a:r>
            <a:r>
              <a:rPr lang="en-US" b="1" dirty="0"/>
              <a:t>3 million scholar profiles—and growing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1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7E53F-3AAD-4211-90A8-5ED976B0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ACCESSING PIVOT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99695-E0C2-4739-BD1A-D67AB07F2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175237"/>
            <a:ext cx="8539478" cy="4331547"/>
          </a:xfrm>
        </p:spPr>
        <p:txBody>
          <a:bodyPr/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To </a:t>
            </a:r>
            <a:r>
              <a:rPr lang="en-US" b="1" dirty="0"/>
              <a:t>create a Pivot account</a:t>
            </a:r>
            <a:r>
              <a:rPr lang="en-US" dirty="0"/>
              <a:t>, go to </a:t>
            </a:r>
            <a:r>
              <a:rPr lang="en-US" dirty="0">
                <a:hlinkClick r:id="rId2"/>
              </a:rPr>
              <a:t>https://pivot.proquest.com/register</a:t>
            </a:r>
            <a:endParaRPr lang="en-US" dirty="0"/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Use Baylor email address. </a:t>
            </a:r>
            <a:endParaRPr lang="en-US" sz="1600" i="1" dirty="0"/>
          </a:p>
          <a:p>
            <a:pPr marL="233363" indent="-233363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9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7968-FABC-43D6-A169-750FF325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CREATING YOUR PIVOT ACCOUNT AND PROFILE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860871-1DEC-42DF-8AD0-97BE58A72166}"/>
              </a:ext>
            </a:extLst>
          </p:cNvPr>
          <p:cNvSpPr txBox="1"/>
          <p:nvPr/>
        </p:nvSpPr>
        <p:spPr>
          <a:xfrm>
            <a:off x="2318096" y="4978401"/>
            <a:ext cx="455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on the black box above or view video here: </a:t>
            </a:r>
            <a:r>
              <a:rPr lang="en-US" dirty="0">
                <a:hlinkClick r:id="rId3"/>
              </a:rPr>
              <a:t>https://youtu.be/cETohWNHQAs</a:t>
            </a:r>
            <a:r>
              <a:rPr lang="en-US" dirty="0"/>
              <a:t> </a:t>
            </a:r>
          </a:p>
        </p:txBody>
      </p:sp>
      <p:pic>
        <p:nvPicPr>
          <p:cNvPr id="7" name="Online Media 6" title="Setting Up Your Account and Profile in Pivot-RP">
            <a:hlinkClick r:id="" action="ppaction://media"/>
            <a:extLst>
              <a:ext uri="{FF2B5EF4-FFF2-40B4-BE49-F238E27FC236}">
                <a16:creationId xmlns:a16="http://schemas.microsoft.com/office/drawing/2014/main" id="{54B6D2D1-4E0D-CAE6-94DD-DF85CF58C6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54331" y="1449493"/>
            <a:ext cx="6281057" cy="35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C6DD-116C-4352-852F-79A39B85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PIVOT FUNDING QUICK SEARCH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BAC3DA-5C3A-475A-9CF6-DD33D174CA72}"/>
              </a:ext>
            </a:extLst>
          </p:cNvPr>
          <p:cNvSpPr/>
          <p:nvPr/>
        </p:nvSpPr>
        <p:spPr>
          <a:xfrm>
            <a:off x="2308860" y="48884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Click on the black box above or view video here: </a:t>
            </a:r>
            <a:r>
              <a:rPr lang="en-US" dirty="0">
                <a:hlinkClick r:id="rId3"/>
              </a:rPr>
              <a:t>https://youtu.be/yzNvkc8nJVw</a:t>
            </a:r>
            <a:r>
              <a:rPr lang="en-US" dirty="0"/>
              <a:t> 	</a:t>
            </a:r>
          </a:p>
        </p:txBody>
      </p:sp>
      <p:pic>
        <p:nvPicPr>
          <p:cNvPr id="7" name="Online Media 6" title="Basic Searching for Funding Opportunities in Pivot-RP">
            <a:hlinkClick r:id="" action="ppaction://media"/>
            <a:extLst>
              <a:ext uri="{FF2B5EF4-FFF2-40B4-BE49-F238E27FC236}">
                <a16:creationId xmlns:a16="http://schemas.microsoft.com/office/drawing/2014/main" id="{568695D9-1C61-9F7C-EA5E-9F94B3F3EB8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0122" y="1003623"/>
            <a:ext cx="6823755" cy="38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0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C709B-41E5-4A39-9D51-2912C317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PIVOT FUNDING ADVANCED 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D81B04-55C5-4022-A6B6-E2EF4D3DCB88}"/>
              </a:ext>
            </a:extLst>
          </p:cNvPr>
          <p:cNvSpPr/>
          <p:nvPr/>
        </p:nvSpPr>
        <p:spPr>
          <a:xfrm>
            <a:off x="2286000" y="48792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Click on the black box above or view video here: </a:t>
            </a:r>
            <a:r>
              <a:rPr lang="en-US" dirty="0">
                <a:hlinkClick r:id="rId3"/>
              </a:rPr>
              <a:t>https://youtu.be/B58ghnkxw-Y</a:t>
            </a:r>
            <a:r>
              <a:rPr lang="en-US" dirty="0"/>
              <a:t> </a:t>
            </a:r>
          </a:p>
        </p:txBody>
      </p:sp>
      <p:pic>
        <p:nvPicPr>
          <p:cNvPr id="7" name="Online Media 6" title="Advanced Searching for Pivot-RP Funding Opportunities">
            <a:hlinkClick r:id="" action="ppaction://media"/>
            <a:extLst>
              <a:ext uri="{FF2B5EF4-FFF2-40B4-BE49-F238E27FC236}">
                <a16:creationId xmlns:a16="http://schemas.microsoft.com/office/drawing/2014/main" id="{2AEB6A24-1661-68EB-2E18-60FD4E27D66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2651" y="999005"/>
            <a:ext cx="6638698" cy="375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1CEC-FBAD-4990-8135-8F811AC2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DISCOVERING PIVOT PROFILES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462A5C-C07E-4FF2-A475-95C9BF81A972}"/>
              </a:ext>
            </a:extLst>
          </p:cNvPr>
          <p:cNvSpPr/>
          <p:nvPr/>
        </p:nvSpPr>
        <p:spPr>
          <a:xfrm>
            <a:off x="2286000" y="49346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Click on the black box above or view video here: </a:t>
            </a:r>
            <a:r>
              <a:rPr lang="en-US" dirty="0">
                <a:hlinkClick r:id="rId3"/>
              </a:rPr>
              <a:t>https://youtu.be/B58ghnkxw-Y</a:t>
            </a:r>
            <a:r>
              <a:rPr lang="en-US" dirty="0"/>
              <a:t> </a:t>
            </a:r>
          </a:p>
        </p:txBody>
      </p:sp>
      <p:pic>
        <p:nvPicPr>
          <p:cNvPr id="8" name="Online Media 7" title="Advanced Searching for Pivot-RP Funding Opportunities">
            <a:hlinkClick r:id="" action="ppaction://media"/>
            <a:extLst>
              <a:ext uri="{FF2B5EF4-FFF2-40B4-BE49-F238E27FC236}">
                <a16:creationId xmlns:a16="http://schemas.microsoft.com/office/drawing/2014/main" id="{38EE214F-78CD-232D-9388-57C699D2B6C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8594" y="1108478"/>
            <a:ext cx="6246812" cy="35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VPR Template">
  <a:themeElements>
    <a:clrScheme name="OVPR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136D38"/>
      </a:accent1>
      <a:accent2>
        <a:srgbClr val="FDCC03"/>
      </a:accent2>
      <a:accent3>
        <a:srgbClr val="004834"/>
      </a:accent3>
      <a:accent4>
        <a:srgbClr val="1A9E48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VPR Template" id="{943CE162-1D97-544A-B13B-DA9EBE3BA7FF}" vid="{3DFEB484-63A5-3C47-8E0D-0331A0D2A1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OVPR Template</Template>
  <TotalTime>2656</TotalTime>
  <Words>753</Words>
  <Application>Microsoft Office PowerPoint</Application>
  <PresentationFormat>On-screen Show (4:3)</PresentationFormat>
  <Paragraphs>73</Paragraphs>
  <Slides>18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Wingdings</vt:lpstr>
      <vt:lpstr>OVPR Template</vt:lpstr>
      <vt:lpstr>Using Pivot and GrantForward to Find Research Funding</vt:lpstr>
      <vt:lpstr>LEARNING OBJECTIVES</vt:lpstr>
      <vt:lpstr>ABOUT PIVOT</vt:lpstr>
      <vt:lpstr>ABOUT PIVOT</vt:lpstr>
      <vt:lpstr>ACCESSING PIVOT</vt:lpstr>
      <vt:lpstr>CREATING YOUR PIVOT ACCOUNT AND PROFILE</vt:lpstr>
      <vt:lpstr>PIVOT FUNDING QUICK SEARCH</vt:lpstr>
      <vt:lpstr>PIVOT FUNDING ADVANCED SEARCH</vt:lpstr>
      <vt:lpstr>DISCOVERING PIVOT PROFILES</vt:lpstr>
      <vt:lpstr>GRANTFORWARD.COM</vt:lpstr>
      <vt:lpstr>GRANTFORWARD</vt:lpstr>
      <vt:lpstr>CREATING AN ACCOUNT FOR GRANTFORWARD</vt:lpstr>
      <vt:lpstr>GRANTFORWARD: CREATING PROFILE</vt:lpstr>
      <vt:lpstr>GRANTFORWARD  KEYWORD SEARCHING FOR GRANTS</vt:lpstr>
      <vt:lpstr>GRANTFORWARD: SAVING SEARCH</vt:lpstr>
      <vt:lpstr>GRANTFORWARD TAILORING YOUR GRANT RECOMMENDATIONS</vt:lpstr>
      <vt:lpstr>GRANTFORWARD: SEARCHING WITH ADVANCED FILTERS</vt:lpstr>
      <vt:lpstr>Research Development: Grant Writing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Blake</dc:creator>
  <cp:lastModifiedBy>Smith, Stacey</cp:lastModifiedBy>
  <cp:revision>43</cp:revision>
  <dcterms:created xsi:type="dcterms:W3CDTF">2018-01-09T20:33:24Z</dcterms:created>
  <dcterms:modified xsi:type="dcterms:W3CDTF">2023-02-01T04:24:55Z</dcterms:modified>
</cp:coreProperties>
</file>